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8" r:id="rId3"/>
    <p:sldId id="257" r:id="rId4"/>
    <p:sldId id="280" r:id="rId5"/>
    <p:sldId id="258" r:id="rId6"/>
    <p:sldId id="281" r:id="rId7"/>
    <p:sldId id="282" r:id="rId8"/>
    <p:sldId id="260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61" r:id="rId23"/>
    <p:sldId id="264" r:id="rId24"/>
    <p:sldId id="265" r:id="rId25"/>
    <p:sldId id="296" r:id="rId26"/>
    <p:sldId id="299" r:id="rId27"/>
    <p:sldId id="30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09ACD79-1DAA-41E8-8691-DF1C3DFCEBBE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56C6A64-EB6A-4218-A093-68B9198E6D8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8214" y="3143250"/>
            <a:ext cx="59814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TITLE OF THE </a:t>
            </a:r>
            <a:r>
              <a:rPr lang="en-US" sz="2100" dirty="0" smtClean="0">
                <a:latin typeface="Book Antiqua" panose="02040602050305030304" pitchFamily="18" charset="0"/>
              </a:rPr>
              <a:t>TOPIC- </a:t>
            </a:r>
          </a:p>
          <a:p>
            <a:pPr algn="ctr"/>
            <a:r>
              <a:rPr lang="en-US" sz="2100" dirty="0" smtClean="0">
                <a:latin typeface="Book Antiqua" panose="02040602050305030304" pitchFamily="18" charset="0"/>
              </a:rPr>
              <a:t>TWIN BLOCK</a:t>
            </a:r>
            <a:endParaRPr lang="en-US" sz="21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714" y="4877368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DEPARTMENT </a:t>
            </a:r>
            <a:r>
              <a:rPr lang="en-US" sz="2100" dirty="0">
                <a:latin typeface="Book Antiqua" panose="02040602050305030304" pitchFamily="18" charset="0"/>
              </a:rPr>
              <a:t>OF ORTHODONTICS AND DENTOFACIAL ORTHOPAEDICS  </a:t>
            </a:r>
            <a:endParaRPr lang="en-US" sz="21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857250"/>
            <a:ext cx="1393371" cy="158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TYPE-1</a:t>
            </a:r>
            <a:endParaRPr lang="en-IN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229600" cy="373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2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Standard Twin-blocks- Class-II div-1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Adam’s or Delta clasp and Anterior Ball clasp for good retention.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Twin blocks at a 70 degree angle to advance mandible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Upper midline screw- so upper arch can accommodate lower arch in advanced position.</a:t>
            </a:r>
          </a:p>
          <a:p>
            <a:pPr marL="0" indent="0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208538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TYPE-2</a:t>
            </a:r>
            <a:endParaRPr lang="en-IN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2134"/>
            <a:ext cx="8229600" cy="3205666"/>
          </a:xfrm>
        </p:spPr>
      </p:pic>
    </p:spTree>
    <p:extLst>
      <p:ext uri="{BB962C8B-B14F-4D97-AF65-F5344CB8AC3E}">
        <p14:creationId xmlns:p14="http://schemas.microsoft.com/office/powerpoint/2010/main" val="253411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 Standard Twin-blocks- Class-II div-1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Adam’s or Delta clasp and Anterior Ball clasp for good retention.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Twin blocks at a 70 degree angle to advance mandible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Upper and lower midline screw.</a:t>
            </a:r>
          </a:p>
          <a:p>
            <a:pPr marL="0" indent="0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661214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TYPE-3</a:t>
            </a:r>
            <a:endParaRPr lang="en-IN" sz="4000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8229600" cy="3309538"/>
          </a:xfrm>
        </p:spPr>
      </p:pic>
    </p:spTree>
    <p:extLst>
      <p:ext uri="{BB962C8B-B14F-4D97-AF65-F5344CB8AC3E}">
        <p14:creationId xmlns:p14="http://schemas.microsoft.com/office/powerpoint/2010/main" val="3147488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 Stage- II- Support phase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Anterior inclined plane used to maintain the correction.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Antero-posterior and incisor relationship until buccal segment settle into full occlusion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Molars must be in contact to begin stage-II </a:t>
            </a:r>
          </a:p>
          <a:p>
            <a:pPr marL="0" indent="0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29998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TYPE-4</a:t>
            </a:r>
            <a:endParaRPr lang="en-IN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4810"/>
            <a:ext cx="8229600" cy="3282990"/>
          </a:xfrm>
        </p:spPr>
      </p:pic>
    </p:spTree>
    <p:extLst>
      <p:ext uri="{BB962C8B-B14F-4D97-AF65-F5344CB8AC3E}">
        <p14:creationId xmlns:p14="http://schemas.microsoft.com/office/powerpoint/2010/main" val="1298292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 Class- II div-2 Twin block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Adam’s or Delta clasp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Twin Blocks at a 70 degree angle to Advance mandible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Upper and Lower midline screw.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Lingual springs to move </a:t>
            </a:r>
            <a:r>
              <a:rPr lang="en-US" sz="3200" dirty="0" err="1"/>
              <a:t>anteriors</a:t>
            </a:r>
            <a:r>
              <a:rPr lang="en-US" sz="3200" dirty="0"/>
              <a:t> forward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 To open bite.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370489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TYPE-5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1"/>
            <a:ext cx="7696200" cy="27432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905000"/>
            <a:ext cx="8153400" cy="342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513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TYPE-6</a:t>
            </a:r>
            <a:endParaRPr lang="en-IN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81200"/>
            <a:ext cx="7924800" cy="3746908"/>
          </a:xfrm>
        </p:spPr>
      </p:pic>
    </p:spTree>
    <p:extLst>
      <p:ext uri="{BB962C8B-B14F-4D97-AF65-F5344CB8AC3E}">
        <p14:creationId xmlns:p14="http://schemas.microsoft.com/office/powerpoint/2010/main" val="63068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25617" y="1458435"/>
            <a:ext cx="6945086" cy="82731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56058"/>
              </p:ext>
            </p:extLst>
          </p:nvPr>
        </p:nvGraphicFramePr>
        <p:xfrm>
          <a:off x="533399" y="2645770"/>
          <a:ext cx="8077200" cy="3678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3835478058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3652206149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3828276593"/>
                    </a:ext>
                  </a:extLst>
                </a:gridCol>
              </a:tblGrid>
              <a:tr h="5255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CORE AREAS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DOMAIN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CATEGORY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3900876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HISTORY &amp;GOAL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AFFECTIVE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DESIRE TO KNOW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2821912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MECHANISM</a:t>
                      </a:r>
                      <a:r>
                        <a:rPr lang="en-US" sz="1800" baseline="0" dirty="0" smtClean="0"/>
                        <a:t> OF ACTION</a:t>
                      </a:r>
                      <a:endParaRPr lang="en-US" sz="18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MUST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5171783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COMPONENTS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PSYCHOMOTOR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8556853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DESIGN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COGNITIVE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370348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INDICATIONS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COGNITIVE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54817772"/>
                  </a:ext>
                </a:extLst>
              </a:tr>
              <a:tr h="52554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TREATMENT</a:t>
                      </a:r>
                      <a:r>
                        <a:rPr lang="en-US" sz="1800" baseline="0" dirty="0" smtClean="0"/>
                        <a:t> STAGE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PSYCHOMOTOR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NICE TO KNOW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2883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INDICATIONS: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 The basic indication is Class-II div- 1 malocclusion.</a:t>
            </a:r>
            <a:br>
              <a:rPr lang="en-US" sz="2800" dirty="0"/>
            </a:b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The following is a good selection criteria:-</a:t>
            </a:r>
            <a:br>
              <a:rPr lang="en-US" sz="2800" dirty="0"/>
            </a:br>
            <a:r>
              <a:rPr lang="en-US" sz="2800" dirty="0"/>
              <a:t> - Permanent dentition and active grower.</a:t>
            </a:r>
            <a:br>
              <a:rPr lang="en-US" sz="2800" dirty="0"/>
            </a:br>
            <a:r>
              <a:rPr lang="en-US" sz="2800" dirty="0"/>
              <a:t> - Uncrowded dentition with well-developed arches.</a:t>
            </a:r>
            <a:br>
              <a:rPr lang="en-US" sz="2800" dirty="0"/>
            </a:br>
            <a:r>
              <a:rPr lang="en-US" sz="2800" dirty="0"/>
              <a:t> - 10mm or less </a:t>
            </a:r>
            <a:r>
              <a:rPr lang="en-US" sz="2800" dirty="0" err="1"/>
              <a:t>overjet</a:t>
            </a:r>
            <a:r>
              <a:rPr lang="en-US" sz="2800" dirty="0"/>
              <a:t> with normal to deep overbite.</a:t>
            </a:r>
            <a:br>
              <a:rPr lang="en-US" sz="2800" dirty="0"/>
            </a:br>
            <a:r>
              <a:rPr lang="en-US" sz="2800" dirty="0"/>
              <a:t> - Improved facial aesthetics once the mandible is brought forward to class-I.</a:t>
            </a:r>
            <a:br>
              <a:rPr lang="en-US" sz="2800" dirty="0"/>
            </a:br>
            <a:r>
              <a:rPr lang="en-US" sz="2800" dirty="0"/>
              <a:t> - Normal growth direction 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83588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INDICATIONS: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800" dirty="0"/>
              <a:t> To treat other types of malocclusion:-</a:t>
            </a:r>
            <a:br>
              <a:rPr lang="en-US" sz="2800" dirty="0"/>
            </a:br>
            <a:r>
              <a:rPr lang="en-US" sz="2800" dirty="0"/>
              <a:t> - Class-II div-2.</a:t>
            </a:r>
            <a:br>
              <a:rPr lang="en-US" sz="2800" dirty="0"/>
            </a:br>
            <a:r>
              <a:rPr lang="en-US" sz="2800" dirty="0"/>
              <a:t> - Class I open bite.</a:t>
            </a:r>
            <a:br>
              <a:rPr lang="en-US" sz="2800" dirty="0"/>
            </a:br>
            <a:r>
              <a:rPr lang="en-US" sz="2800" dirty="0"/>
              <a:t> - Class-III</a:t>
            </a:r>
            <a:br>
              <a:rPr lang="en-US" sz="2800" dirty="0"/>
            </a:br>
            <a:r>
              <a:rPr lang="en-US" sz="2800" dirty="0"/>
              <a:t> - Lateral constriction of the arch.</a:t>
            </a:r>
            <a:br>
              <a:rPr lang="en-US" sz="2800" dirty="0"/>
            </a:br>
            <a:r>
              <a:rPr lang="en-US" sz="2800" dirty="0"/>
              <a:t> - Anterior/ Posterior arch length discrepancies.</a:t>
            </a:r>
            <a:br>
              <a:rPr lang="en-US" sz="2800" dirty="0"/>
            </a:br>
            <a:endParaRPr lang="en-US" sz="2800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800" dirty="0"/>
              <a:t> TMJ therapy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88222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INDICATIONS: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sz="3200" dirty="0"/>
              <a:t>Two separate upper and lower appliances work together as one.</a:t>
            </a:r>
            <a:br>
              <a:rPr lang="en-US" sz="3200" dirty="0"/>
            </a:br>
            <a:r>
              <a:rPr lang="en-US" sz="3200" dirty="0"/>
              <a:t> - Interlock at 70 degree angle.</a:t>
            </a:r>
            <a:br>
              <a:rPr lang="en-US" sz="3200" dirty="0"/>
            </a:br>
            <a:r>
              <a:rPr lang="en-US" sz="3200" dirty="0"/>
              <a:t> - Set into the bite block.</a:t>
            </a:r>
            <a:br>
              <a:rPr lang="en-US" sz="3200" dirty="0"/>
            </a:br>
            <a:r>
              <a:rPr lang="en-US" sz="3200" dirty="0"/>
              <a:t> - Posture the mandible forward into ideal class-1   position preset by wax registration.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/>
              <a:t> Frees locked-in lower jaw, encourages it to grow to its fullest potential.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/>
              <a:t> Can be used on people of all ages but usually used on growing patients to treat an underdeveloped lower jaw.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3285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4400" u="sng" dirty="0">
                <a:solidFill>
                  <a:srgbClr val="FFC000"/>
                </a:solidFill>
                <a:latin typeface="Algerian" panose="04020705040A02060702" pitchFamily="82" charset="0"/>
              </a:rPr>
              <a:t>TREATMENT STAGE</a:t>
            </a:r>
            <a:r>
              <a:rPr lang="en-US" u="sng" dirty="0">
                <a:solidFill>
                  <a:srgbClr val="FFC000"/>
                </a:solidFill>
              </a:rPr>
              <a:t>:- </a:t>
            </a:r>
            <a:br>
              <a:rPr lang="en-US" u="sng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               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                 ‘</a:t>
            </a:r>
            <a:r>
              <a:rPr lang="en-US" u="sng" dirty="0">
                <a:solidFill>
                  <a:srgbClr val="FFC000"/>
                </a:solidFill>
              </a:rPr>
              <a:t>2 STAGE TREATMENT’</a:t>
            </a:r>
            <a:r>
              <a:rPr lang="en-US" dirty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sz="3600" dirty="0"/>
              <a:t>Active Phase- </a:t>
            </a:r>
            <a:r>
              <a:rPr lang="en-US" sz="3600" b="1" dirty="0"/>
              <a:t>Twin block</a:t>
            </a:r>
            <a:r>
              <a:rPr lang="en-US" sz="2800" b="1" dirty="0"/>
              <a:t>:</a:t>
            </a:r>
            <a:br>
              <a:rPr lang="en-US" sz="2800" b="1" dirty="0"/>
            </a:br>
            <a:r>
              <a:rPr lang="en-US" sz="2800" b="1" dirty="0"/>
              <a:t>  </a:t>
            </a:r>
            <a:br>
              <a:rPr lang="en-US" sz="2800" b="1" dirty="0"/>
            </a:br>
            <a:r>
              <a:rPr lang="en-US" sz="2800" dirty="0"/>
              <a:t>- Reposition the mandible forward until </a:t>
            </a:r>
            <a:r>
              <a:rPr lang="en-US" sz="2800" dirty="0" err="1"/>
              <a:t>overjet</a:t>
            </a:r>
            <a:r>
              <a:rPr lang="en-US" sz="2800" dirty="0"/>
              <a:t> and overbite are corrected.</a:t>
            </a:r>
            <a:br>
              <a:rPr lang="en-US" sz="2800" dirty="0"/>
            </a:br>
            <a:r>
              <a:rPr lang="en-US" sz="2800" dirty="0"/>
              <a:t>  - First molar will be in contact</a:t>
            </a:r>
            <a:br>
              <a:rPr lang="en-US" sz="2800" dirty="0"/>
            </a:br>
            <a:r>
              <a:rPr lang="en-US" sz="2800" dirty="0"/>
              <a:t>  - Maxillary and mandibular incisors will be nicely  coupled.</a:t>
            </a:r>
            <a:br>
              <a:rPr lang="en-US" sz="2800" dirty="0"/>
            </a:br>
            <a:r>
              <a:rPr lang="en-US" sz="2800" dirty="0"/>
              <a:t>  - Worn a minimum of 7 to 9 months to prevent development of dual bite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65022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364163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600" b="1" dirty="0"/>
              <a:t> </a:t>
            </a:r>
            <a:r>
              <a:rPr lang="en-US" sz="3600" dirty="0"/>
              <a:t>Support Phase- </a:t>
            </a:r>
            <a:r>
              <a:rPr lang="en-US" sz="3600" b="1" u="sng" dirty="0"/>
              <a:t>Retainer or Fixed Appliance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    </a:t>
            </a:r>
            <a:r>
              <a:rPr lang="en-US" sz="3200" dirty="0"/>
              <a:t>- </a:t>
            </a:r>
            <a:r>
              <a:rPr lang="en-US" sz="2800" dirty="0"/>
              <a:t>URA with steep anterior inclined plane is used to retain the corrected incisors relation until posterior occlusion is fully integrated</a:t>
            </a:r>
            <a:br>
              <a:rPr lang="en-US" sz="2800" dirty="0"/>
            </a:br>
            <a:r>
              <a:rPr lang="en-US" sz="2800" dirty="0"/>
              <a:t>  </a:t>
            </a:r>
            <a:br>
              <a:rPr lang="en-US" sz="2800" dirty="0"/>
            </a:br>
            <a:r>
              <a:rPr lang="en-US" sz="2800" dirty="0"/>
              <a:t>   - Usually takes 4-6 months and is continued for additional 3-6 months to allow the re-orientation of muscular complex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8828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0394-66EE-F24B-894A-61D7AFF35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168"/>
          </a:xfrm>
        </p:spPr>
        <p:txBody>
          <a:bodyPr/>
          <a:lstStyle/>
          <a:p>
            <a:r>
              <a:rPr lang="en-IN" u="sng">
                <a:solidFill>
                  <a:srgbClr val="FFFF00"/>
                </a:solidFill>
              </a:rPr>
              <a:t>SUMMARY</a:t>
            </a:r>
            <a:endParaRPr lang="en-US" u="sng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77FB-B0CB-2749-A99B-24AA12654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032" y="1129447"/>
            <a:ext cx="8538616" cy="5349059"/>
          </a:xfrm>
        </p:spPr>
        <p:txBody>
          <a:bodyPr>
            <a:noAutofit/>
          </a:bodyPr>
          <a:lstStyle/>
          <a:p>
            <a:r>
              <a:rPr lang="en-US"/>
              <a:t>The functional mechanism is very similar to that of the natural dentition.</a:t>
            </a:r>
            <a:endParaRPr lang="en-IN"/>
          </a:p>
          <a:p>
            <a:r>
              <a:rPr lang="en-US"/>
              <a:t>The occlusal inclined planes give greater freedom of movement in lateral and anterior excursion and cause less interference with normal function.</a:t>
            </a:r>
            <a:endParaRPr lang="en-IN"/>
          </a:p>
          <a:p>
            <a:r>
              <a:rPr lang="en-IN"/>
              <a:t>Less bulk, therefore, better patient compliance.</a:t>
            </a:r>
          </a:p>
          <a:p>
            <a:r>
              <a:rPr lang="en-IN"/>
              <a:t>Can be used in later stages of growth (late mixed dentition/early permanent dentition)</a:t>
            </a:r>
          </a:p>
          <a:p>
            <a:r>
              <a:rPr lang="en-IN"/>
              <a:t>The appliance can be cemented in mouth, without disrupting the normal oral functions, to improve patient compliance.</a:t>
            </a:r>
          </a:p>
          <a:p>
            <a:r>
              <a:rPr lang="en-IN"/>
              <a:t>Absence of lip pads and buccal shields, allow patient a much better comfort, however, modifications containing lip pads can be incorporated as and when required.</a:t>
            </a:r>
          </a:p>
        </p:txBody>
      </p:sp>
    </p:spTree>
    <p:extLst>
      <p:ext uri="{BB962C8B-B14F-4D97-AF65-F5344CB8AC3E}">
        <p14:creationId xmlns:p14="http://schemas.microsoft.com/office/powerpoint/2010/main" val="1221624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304" y="1303981"/>
            <a:ext cx="6673174" cy="1170537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75814"/>
            <a:ext cx="8114732" cy="2738628"/>
          </a:xfrm>
        </p:spPr>
        <p:txBody>
          <a:bodyPr>
            <a:noAutofit/>
          </a:bodyPr>
          <a:lstStyle/>
          <a:p>
            <a:r>
              <a:rPr lang="en-US" dirty="0"/>
              <a:t>Textbook of Orthodontics </a:t>
            </a:r>
            <a:r>
              <a:rPr lang="en-US" dirty="0"/>
              <a:t>– </a:t>
            </a:r>
            <a:r>
              <a:rPr lang="en-US" dirty="0" err="1"/>
              <a:t>Gurkeerat</a:t>
            </a:r>
            <a:r>
              <a:rPr lang="en-US" dirty="0"/>
              <a:t> Singh, </a:t>
            </a:r>
            <a:r>
              <a:rPr lang="en-US" dirty="0" err="1"/>
              <a:t>Jaypee</a:t>
            </a:r>
            <a:r>
              <a:rPr lang="en-US" dirty="0"/>
              <a:t> </a:t>
            </a:r>
            <a:r>
              <a:rPr lang="en-US" dirty="0"/>
              <a:t>Brothers;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Edition </a:t>
            </a:r>
          </a:p>
          <a:p>
            <a:r>
              <a:rPr lang="en-US" dirty="0"/>
              <a:t>Orthodontics – The Art and Science, S.I </a:t>
            </a:r>
            <a:r>
              <a:rPr lang="en-US" dirty="0" err="1"/>
              <a:t>Bhalajhi</a:t>
            </a:r>
            <a:r>
              <a:rPr lang="en-US" dirty="0"/>
              <a:t>, </a:t>
            </a:r>
            <a:r>
              <a:rPr lang="en-US" dirty="0" err="1"/>
              <a:t>AryaMedi</a:t>
            </a:r>
            <a:r>
              <a:rPr lang="en-US" dirty="0"/>
              <a:t> Publishing; 7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  <a:p>
            <a:r>
              <a:rPr lang="en-US" dirty="0"/>
              <a:t>Textbook </a:t>
            </a:r>
            <a:r>
              <a:rPr lang="en-US" dirty="0"/>
              <a:t>of Orthodontics – Sridhar </a:t>
            </a:r>
            <a:r>
              <a:rPr lang="en-US" dirty="0" err="1"/>
              <a:t>Premkumar</a:t>
            </a:r>
            <a:r>
              <a:rPr lang="en-US" dirty="0"/>
              <a:t>, </a:t>
            </a:r>
            <a:r>
              <a:rPr lang="en-US" dirty="0"/>
              <a:t>Elsevier; 1</a:t>
            </a:r>
            <a:r>
              <a:rPr lang="en-US" baseline="30000" dirty="0"/>
              <a:t>st</a:t>
            </a:r>
            <a:r>
              <a:rPr lang="en-US" dirty="0"/>
              <a:t> Edition</a:t>
            </a:r>
          </a:p>
          <a:p>
            <a:r>
              <a:rPr lang="en-US" dirty="0"/>
              <a:t>Orthodontics: Diagnosis and Management of Malocclusion and </a:t>
            </a:r>
            <a:r>
              <a:rPr lang="en-US" dirty="0" err="1"/>
              <a:t>Dentofacial</a:t>
            </a:r>
            <a:r>
              <a:rPr lang="en-US" dirty="0"/>
              <a:t> </a:t>
            </a:r>
            <a:r>
              <a:rPr lang="en-US" dirty="0"/>
              <a:t>Deformities – O.P </a:t>
            </a:r>
            <a:r>
              <a:rPr lang="en-US" dirty="0" err="1"/>
              <a:t>Kharbanda</a:t>
            </a:r>
            <a:r>
              <a:rPr lang="en-US" dirty="0"/>
              <a:t>, Elsevier; 1</a:t>
            </a:r>
            <a:r>
              <a:rPr lang="en-US" baseline="30000" dirty="0"/>
              <a:t>st</a:t>
            </a:r>
            <a:r>
              <a:rPr lang="en-US" dirty="0"/>
              <a:t> Edition</a:t>
            </a:r>
            <a:endParaRPr lang="en-US" dirty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42371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1031422"/>
            <a:ext cx="7886700" cy="109384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1366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>
                <a:solidFill>
                  <a:srgbClr val="FFC000"/>
                </a:solidFill>
                <a:latin typeface="Algerian" pitchFamily="82" charset="0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720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INTRODUCTION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HISTORY AND GOAL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MECHANISM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COMPONENTS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DESIGN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INDICATION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TREATMENT STAGE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en-US" dirty="0"/>
              <a:t> SUMMARY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752600"/>
            <a:ext cx="4191000" cy="4038600"/>
          </a:xfrm>
        </p:spPr>
      </p:pic>
    </p:spTree>
    <p:extLst>
      <p:ext uri="{BB962C8B-B14F-4D97-AF65-F5344CB8AC3E}">
        <p14:creationId xmlns:p14="http://schemas.microsoft.com/office/powerpoint/2010/main" val="209869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INTRODUCTION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/>
              <a:t> Removable Functional Appliance.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/>
              <a:t> Effectively combines inclined planes with </a:t>
            </a:r>
            <a:r>
              <a:rPr lang="en-US" sz="3200" dirty="0" err="1"/>
              <a:t>intermaxillary</a:t>
            </a:r>
            <a:r>
              <a:rPr lang="en-US" sz="3200" dirty="0"/>
              <a:t> and </a:t>
            </a:r>
            <a:r>
              <a:rPr lang="en-US" sz="3200" dirty="0" err="1"/>
              <a:t>extraoral</a:t>
            </a:r>
            <a:r>
              <a:rPr lang="en-US" sz="3200" dirty="0"/>
              <a:t> traction.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dirty="0"/>
          </a:p>
          <a:p>
            <a:pPr marL="0" indent="0">
              <a:buClr>
                <a:srgbClr val="FFFF00"/>
              </a:buClr>
              <a:buNone/>
            </a:pPr>
            <a:endParaRPr lang="en-US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dirty="0"/>
          </a:p>
          <a:p>
            <a:pPr marL="0" indent="0">
              <a:buClr>
                <a:srgbClr val="FFFF00"/>
              </a:buClr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849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HISTORY AND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buNone/>
              <a:defRPr/>
            </a:pPr>
            <a:r>
              <a:rPr lang="en-US" sz="3200" b="1" u="sng" dirty="0"/>
              <a:t>William Clark – 1977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en-US" dirty="0"/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u="sng" dirty="0"/>
              <a:t>Goal</a:t>
            </a:r>
            <a:r>
              <a:rPr lang="en-US" b="1" u="sng" dirty="0"/>
              <a:t> </a:t>
            </a:r>
            <a:r>
              <a:rPr lang="en-US" dirty="0"/>
              <a:t>– </a:t>
            </a:r>
            <a:r>
              <a:rPr lang="en-US" sz="3200" dirty="0"/>
              <a:t>to produce a technique to maximize the growth response to functional mandibular protrusion through the use of an appliance system the patient would find simple, comfortable &amp; esthetically acceptable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7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C000"/>
                </a:solidFill>
                <a:latin typeface="Algerian" pitchFamily="82" charset="0"/>
              </a:rPr>
              <a:t>MECHANISM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Similar to natural dentition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Use the most powerful forces – mastication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Constructed in protrusive bite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Occlusal inclined planes --- guiding mechanism --- mandible downward &amp; forward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Favorable proprioceptive contacts of inclined planes – replace unfavorable of </a:t>
            </a:r>
            <a:r>
              <a:rPr lang="en-US" sz="2800" dirty="0" err="1"/>
              <a:t>disto</a:t>
            </a:r>
            <a:r>
              <a:rPr lang="en-US" sz="2800" dirty="0"/>
              <a:t>-occlusion</a:t>
            </a:r>
          </a:p>
          <a:p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733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715000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Protrusive function--- sensory receptors in muscles of mastication, teeth, tissues ---- functional response in underlying bone ---- adaptation to new favorable </a:t>
            </a:r>
            <a:r>
              <a:rPr lang="en-US" sz="2800" dirty="0" err="1"/>
              <a:t>maxillo</a:t>
            </a:r>
            <a:r>
              <a:rPr lang="en-US" sz="2800" dirty="0"/>
              <a:t>-mandibular relation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Rapid soft-tissue changes --- muscles adapt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Bony changes gradual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  <a:p>
            <a:pPr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800" dirty="0"/>
              <a:t> “</a:t>
            </a:r>
            <a:r>
              <a:rPr lang="en-US" sz="2800" dirty="0" err="1"/>
              <a:t>Pterygoid</a:t>
            </a:r>
            <a:r>
              <a:rPr lang="en-US" sz="2800" dirty="0"/>
              <a:t> response”(McNamara 1980, </a:t>
            </a:r>
            <a:r>
              <a:rPr lang="en-US" sz="2800" dirty="0" err="1"/>
              <a:t>Petrovic</a:t>
            </a:r>
            <a:r>
              <a:rPr lang="en-US" sz="2800" dirty="0"/>
              <a:t>) --- pain on retracting mandible --- “tension zone” distal to condyle </a:t>
            </a:r>
          </a:p>
          <a:p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4353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C000"/>
                </a:solidFill>
                <a:latin typeface="Algerian" pitchFamily="82" charset="0"/>
              </a:rPr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3000" dirty="0"/>
          </a:p>
          <a:p>
            <a:pPr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000" dirty="0"/>
              <a:t> 2 separate upper &amp; lower components – with posterior bite-blocks, inclined planes</a:t>
            </a:r>
          </a:p>
          <a:p>
            <a:pPr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000" dirty="0"/>
              <a:t> Interlock at 70</a:t>
            </a:r>
            <a:r>
              <a:rPr lang="en-US" sz="3000" baseline="30000" dirty="0"/>
              <a:t>o</a:t>
            </a:r>
            <a:endParaRPr lang="en-US" sz="3000" dirty="0"/>
          </a:p>
          <a:p>
            <a:pPr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000" dirty="0"/>
              <a:t> Full-time wear --- forces of occlusion to correct malocclusion</a:t>
            </a:r>
          </a:p>
          <a:p>
            <a:endParaRPr lang="en-US" dirty="0"/>
          </a:p>
        </p:txBody>
      </p:sp>
      <p:pic>
        <p:nvPicPr>
          <p:cNvPr id="5" name="Picture 3" descr="a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6000" contrast="24000"/>
          </a:blip>
          <a:srcRect b="12422"/>
          <a:stretch>
            <a:fillRect/>
          </a:stretch>
        </p:blipFill>
        <p:spPr>
          <a:xfrm>
            <a:off x="5181600" y="1905000"/>
            <a:ext cx="3203754" cy="3504733"/>
          </a:xfrm>
          <a:noFill/>
        </p:spPr>
      </p:pic>
    </p:spTree>
    <p:extLst>
      <p:ext uri="{BB962C8B-B14F-4D97-AF65-F5344CB8AC3E}">
        <p14:creationId xmlns:p14="http://schemas.microsoft.com/office/powerpoint/2010/main" val="410143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u="sng" dirty="0">
                <a:solidFill>
                  <a:srgbClr val="FFC000"/>
                </a:solidFill>
                <a:latin typeface="Algerian" pitchFamily="82" charset="0"/>
              </a:rPr>
              <a:t>DESIGN </a:t>
            </a:r>
            <a:br>
              <a:rPr lang="en-US" sz="6600" b="1" u="sng" dirty="0">
                <a:solidFill>
                  <a:srgbClr val="FFC000"/>
                </a:solidFill>
                <a:latin typeface="Algerian" pitchFamily="82" charset="0"/>
              </a:rPr>
            </a:br>
            <a:r>
              <a:rPr lang="en-US" sz="6600" b="1" u="sng" dirty="0">
                <a:solidFill>
                  <a:srgbClr val="FFC000"/>
                </a:solidFill>
                <a:latin typeface="Algerian" pitchFamily="82" charset="0"/>
              </a:rPr>
              <a:t>OF </a:t>
            </a:r>
            <a:br>
              <a:rPr lang="en-US" sz="6600" b="1" u="sng" dirty="0">
                <a:solidFill>
                  <a:srgbClr val="FFC000"/>
                </a:solidFill>
                <a:latin typeface="Algerian" pitchFamily="82" charset="0"/>
              </a:rPr>
            </a:br>
            <a:r>
              <a:rPr lang="en-US" sz="6600" b="1" u="sng" dirty="0">
                <a:solidFill>
                  <a:srgbClr val="FFC000"/>
                </a:solidFill>
                <a:latin typeface="Algerian" pitchFamily="82" charset="0"/>
              </a:rPr>
              <a:t>TWIN BLOCK</a:t>
            </a:r>
          </a:p>
        </p:txBody>
      </p:sp>
    </p:spTree>
    <p:extLst>
      <p:ext uri="{BB962C8B-B14F-4D97-AF65-F5344CB8AC3E}">
        <p14:creationId xmlns:p14="http://schemas.microsoft.com/office/powerpoint/2010/main" val="307937627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205</TotalTime>
  <Words>650</Words>
  <Application>Microsoft Office PowerPoint</Application>
  <PresentationFormat>On-screen Show (4:3)</PresentationFormat>
  <Paragraphs>114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Algerian</vt:lpstr>
      <vt:lpstr>Arial</vt:lpstr>
      <vt:lpstr>Book Antiqua</vt:lpstr>
      <vt:lpstr>Calibri</vt:lpstr>
      <vt:lpstr>Times New Roman</vt:lpstr>
      <vt:lpstr>Tw Cen MT</vt:lpstr>
      <vt:lpstr>Wingdings</vt:lpstr>
      <vt:lpstr>Wingdings 2</vt:lpstr>
      <vt:lpstr>Thatch</vt:lpstr>
      <vt:lpstr>PowerPoint Presentation</vt:lpstr>
      <vt:lpstr>Specific learning Objectives </vt:lpstr>
      <vt:lpstr>CONTENTS</vt:lpstr>
      <vt:lpstr>INTRODUCTION</vt:lpstr>
      <vt:lpstr>HISTORY AND GOAL</vt:lpstr>
      <vt:lpstr>MECHANISM</vt:lpstr>
      <vt:lpstr>PowerPoint Presentation</vt:lpstr>
      <vt:lpstr>COMPONENTS</vt:lpstr>
      <vt:lpstr>PowerPoint Presentation</vt:lpstr>
      <vt:lpstr>TYPE-1</vt:lpstr>
      <vt:lpstr>PowerPoint Presentation</vt:lpstr>
      <vt:lpstr>TYPE-2</vt:lpstr>
      <vt:lpstr>PowerPoint Presentation</vt:lpstr>
      <vt:lpstr>TYPE-3</vt:lpstr>
      <vt:lpstr>PowerPoint Presentation</vt:lpstr>
      <vt:lpstr>TYPE-4</vt:lpstr>
      <vt:lpstr>PowerPoint Presentation</vt:lpstr>
      <vt:lpstr>TYPE-5</vt:lpstr>
      <vt:lpstr>TYPE-6</vt:lpstr>
      <vt:lpstr>INDICATIONS:</vt:lpstr>
      <vt:lpstr>INDICATIONS:</vt:lpstr>
      <vt:lpstr>INDICATIONS:</vt:lpstr>
      <vt:lpstr>TREATMENT STAGE:-                                   ‘2 STAGE TREATMENT’:</vt:lpstr>
      <vt:lpstr>PowerPoint Presentation</vt:lpstr>
      <vt:lpstr>SUMMARY</vt:lpstr>
      <vt:lpstr>REFERENCES</vt:lpstr>
      <vt:lpstr>Question &amp; Answer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TWIN BLOCK APPLIANCE</dc:title>
  <dc:creator>SIDDHARTHA S BERA</dc:creator>
  <cp:lastModifiedBy>Gaurav Agrawal</cp:lastModifiedBy>
  <cp:revision>23</cp:revision>
  <dcterms:created xsi:type="dcterms:W3CDTF">2022-04-10T17:19:41Z</dcterms:created>
  <dcterms:modified xsi:type="dcterms:W3CDTF">2022-05-30T05:19:53Z</dcterms:modified>
</cp:coreProperties>
</file>